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1" r:id="rId2"/>
    <p:sldId id="272" r:id="rId3"/>
    <p:sldId id="263" r:id="rId4"/>
    <p:sldId id="268" r:id="rId5"/>
    <p:sldId id="273" r:id="rId6"/>
  </p:sldIdLst>
  <p:sldSz cx="9144000" cy="6858000" type="screen4x3"/>
  <p:notesSz cx="9926638" cy="1435576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717788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l">
              <a:defRPr sz="17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717788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r">
              <a:defRPr sz="1700"/>
            </a:lvl1pPr>
          </a:lstStyle>
          <a:p>
            <a:fld id="{A389F2FB-3484-496C-9DA4-1FC726BCFAA2}" type="datetimeFigureOut">
              <a:rPr lang="es-ES" smtClean="0"/>
              <a:t>03/03/2020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076325"/>
            <a:ext cx="7180262" cy="538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62" tIns="66381" rIns="132762" bIns="66381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92665" y="6818988"/>
            <a:ext cx="7941310" cy="6460093"/>
          </a:xfrm>
          <a:prstGeom prst="rect">
            <a:avLst/>
          </a:prstGeom>
        </p:spPr>
        <p:txBody>
          <a:bodyPr vert="horz" lIns="132762" tIns="66381" rIns="132762" bIns="66381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13635483"/>
            <a:ext cx="4301543" cy="717788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l">
              <a:defRPr sz="17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622799" y="13635483"/>
            <a:ext cx="4301543" cy="717788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r">
              <a:defRPr sz="1700"/>
            </a:lvl1pPr>
          </a:lstStyle>
          <a:p>
            <a:fld id="{173176AD-41DC-45EF-BB13-7BA0450CEA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687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C12D2-10E1-40EB-BE91-715103047E42}" type="datetimeFigureOut">
              <a:rPr lang="es-ES" smtClean="0"/>
              <a:t>03/03/2020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1F056-FF49-481C-8886-35F0E8AE8E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8956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C12D2-10E1-40EB-BE91-715103047E42}" type="datetimeFigureOut">
              <a:rPr lang="es-ES" smtClean="0"/>
              <a:t>03/03/2020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1F056-FF49-481C-8886-35F0E8AE8E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7974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C12D2-10E1-40EB-BE91-715103047E42}" type="datetimeFigureOut">
              <a:rPr lang="es-ES" smtClean="0"/>
              <a:t>03/03/2020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1F056-FF49-481C-8886-35F0E8AE8E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3075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C12D2-10E1-40EB-BE91-715103047E42}" type="datetimeFigureOut">
              <a:rPr lang="es-ES" smtClean="0"/>
              <a:t>03/03/2020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1F056-FF49-481C-8886-35F0E8AE8E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832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C12D2-10E1-40EB-BE91-715103047E42}" type="datetimeFigureOut">
              <a:rPr lang="es-ES" smtClean="0"/>
              <a:t>03/03/2020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1F056-FF49-481C-8886-35F0E8AE8E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8072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C12D2-10E1-40EB-BE91-715103047E42}" type="datetimeFigureOut">
              <a:rPr lang="es-ES" smtClean="0"/>
              <a:t>03/03/2020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1F056-FF49-481C-8886-35F0E8AE8E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7502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C12D2-10E1-40EB-BE91-715103047E42}" type="datetimeFigureOut">
              <a:rPr lang="es-ES" smtClean="0"/>
              <a:t>03/03/2020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1F056-FF49-481C-8886-35F0E8AE8E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387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C12D2-10E1-40EB-BE91-715103047E42}" type="datetimeFigureOut">
              <a:rPr lang="es-ES" smtClean="0"/>
              <a:t>03/03/2020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1F056-FF49-481C-8886-35F0E8AE8E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1951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C12D2-10E1-40EB-BE91-715103047E42}" type="datetimeFigureOut">
              <a:rPr lang="es-ES" smtClean="0"/>
              <a:t>03/03/2020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1F056-FF49-481C-8886-35F0E8AE8E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2267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C12D2-10E1-40EB-BE91-715103047E42}" type="datetimeFigureOut">
              <a:rPr lang="es-ES" smtClean="0"/>
              <a:t>03/03/2020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1F056-FF49-481C-8886-35F0E8AE8E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2060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C12D2-10E1-40EB-BE91-715103047E42}" type="datetimeFigureOut">
              <a:rPr lang="es-ES" smtClean="0"/>
              <a:t>03/03/2020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1F056-FF49-481C-8886-35F0E8AE8E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2972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C12D2-10E1-40EB-BE91-715103047E42}" type="datetimeFigureOut">
              <a:rPr lang="es-ES" smtClean="0"/>
              <a:t>03/03/2020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1F056-FF49-481C-8886-35F0E8AE8E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026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37312"/>
            <a:ext cx="6768752" cy="487137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165304"/>
            <a:ext cx="2092661" cy="559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40" y="2713931"/>
            <a:ext cx="79248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475656" y="3573015"/>
            <a:ext cx="583264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latin typeface="Century Gothic" panose="020B0502020202020204" pitchFamily="34" charset="0"/>
              </a:rPr>
              <a:t> </a:t>
            </a:r>
            <a:r>
              <a:rPr lang="es-ES" sz="11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María José </a:t>
            </a:r>
            <a:r>
              <a:rPr lang="es-ES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Villegas Muñoz </a:t>
            </a:r>
          </a:p>
          <a:p>
            <a:pPr algn="ctr"/>
            <a:r>
              <a:rPr lang="es-ES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(</a:t>
            </a:r>
            <a:r>
              <a:rPr lang="es-ES" sz="11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Public</a:t>
            </a:r>
            <a:r>
              <a:rPr lang="es-ES" sz="11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ES" sz="11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Housing</a:t>
            </a:r>
            <a:r>
              <a:rPr lang="es-ES" sz="11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Company of </a:t>
            </a:r>
            <a:r>
              <a:rPr lang="es-ES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Málaga</a:t>
            </a:r>
            <a:r>
              <a:rPr lang="es-ES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), AVS, </a:t>
            </a:r>
            <a:r>
              <a:rPr lang="es-ES" sz="11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Spain</a:t>
            </a:r>
            <a:r>
              <a:rPr lang="es-ES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. </a:t>
            </a:r>
          </a:p>
          <a:p>
            <a:pPr algn="ctr"/>
            <a:r>
              <a:rPr lang="es-ES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en-US" sz="1100" dirty="0" smtClean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1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Housing Europe/EIB joint workshop on March 5th 2020 in Brussels </a:t>
            </a:r>
            <a:endParaRPr lang="es-ES" sz="1100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28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397614"/>
            <a:ext cx="4767655" cy="34312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7" y="6301168"/>
            <a:ext cx="1584176" cy="423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2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73" y="620688"/>
            <a:ext cx="3262355" cy="3038088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620689"/>
            <a:ext cx="3600399" cy="295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3652"/>
            <a:ext cx="79248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11561" y="3789040"/>
            <a:ext cx="33123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NEEDS OF HOUSING IN MÁLAGA (LACK OF HOUSING FOR </a:t>
            </a:r>
            <a:r>
              <a:rPr lang="en-US" sz="11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RENT</a:t>
            </a:r>
            <a:r>
              <a:rPr lang="en-US" sz="11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es-ES" sz="1100" dirty="0" smtClean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171450" indent="-171450" algn="just">
              <a:buFontTx/>
              <a:buChar char="-"/>
            </a:pPr>
            <a:endParaRPr lang="es-ES" sz="1000" b="1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171450" indent="-171450" algn="just">
              <a:buFontTx/>
              <a:buChar char="-"/>
            </a:pPr>
            <a:r>
              <a:rPr lang="es-ES" sz="10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MORE  THAN 20.501 FAMILIES ARE REGISTERED  ON THE WAITING LIST FOR VPO PROPERTIES TO PURCHASE OR RENT.</a:t>
            </a:r>
          </a:p>
          <a:p>
            <a:pPr marL="171450" indent="-171450" algn="just">
              <a:buFontTx/>
              <a:buChar char="-"/>
            </a:pPr>
            <a:endParaRPr lang="es-ES" sz="1000" dirty="0" smtClean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171450" indent="-171450" algn="just">
              <a:buFontTx/>
              <a:buChar char="-"/>
            </a:pPr>
            <a:r>
              <a:rPr lang="es-ES" sz="10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82% OF THEM PREFER TO RENT.</a:t>
            </a:r>
          </a:p>
          <a:p>
            <a:pPr marL="171450" indent="-171450" algn="just">
              <a:buFontTx/>
              <a:buChar char="-"/>
            </a:pPr>
            <a:endParaRPr lang="es-ES" sz="1000" dirty="0" smtClean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171450" indent="-171450" algn="just">
              <a:buFontTx/>
              <a:buChar char="-"/>
            </a:pPr>
            <a:r>
              <a:rPr lang="es-ES" sz="10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75% OF THEM ARE AGED UNDER 35 YEARS OLD.</a:t>
            </a:r>
          </a:p>
          <a:p>
            <a:pPr marL="171450" indent="-171450" algn="just">
              <a:buFontTx/>
              <a:buChar char="-"/>
            </a:pPr>
            <a:endParaRPr lang="es-ES" sz="10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171450" indent="-171450" algn="just">
              <a:buFontTx/>
              <a:buChar char="-"/>
            </a:pPr>
            <a:r>
              <a:rPr lang="es-ES" sz="10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THERE ARE MORE THAN 12,600 REGISTERED WHO ARE UNDER 35 YEARS OLD AND WITH ANNUAL INCOME BELOW 7.432 € PER YEAR </a:t>
            </a:r>
          </a:p>
          <a:p>
            <a:endParaRPr lang="es-ES" sz="1000" b="1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endParaRPr lang="es-ES" sz="10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860032" y="3789040"/>
            <a:ext cx="3888431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05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HOW THIS EIB COMPANY REPRESENTS AN ADDED VALUE FOR THE CITIZEN OF MALAGA.</a:t>
            </a:r>
          </a:p>
          <a:p>
            <a:pPr marL="171450" indent="-171450" algn="just">
              <a:buFontTx/>
              <a:buChar char="-"/>
            </a:pPr>
            <a:endParaRPr lang="es-ES" sz="1050" b="1" dirty="0" smtClean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  <a:p>
            <a:pPr marL="171450" indent="-171450" algn="just">
              <a:buFontTx/>
              <a:buChar char="-"/>
            </a:pPr>
            <a:r>
              <a:rPr lang="es-ES" sz="10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THE MALAGA CITY COUNCIL HAS 9 PROJET FOR THE CONSTRUCTION OF 1001 PUBLIC HOMES ON LAND WEST OF TEATINOS CAMPUS EXTENSION. </a:t>
            </a:r>
          </a:p>
          <a:p>
            <a:pPr marL="171450" indent="-171450">
              <a:buFontTx/>
              <a:buChar char="-"/>
            </a:pPr>
            <a:endParaRPr lang="es-ES" sz="1050" b="1" dirty="0" smtClean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  <a:p>
            <a:pPr marL="171450" indent="-171450" algn="just">
              <a:buFontTx/>
              <a:buChar char="-"/>
            </a:pPr>
            <a:r>
              <a:rPr lang="en-US" sz="105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THE EUROPEAN INVESTMENT BANK (EIB) FINANCES THIS OPERATION </a:t>
            </a:r>
            <a:r>
              <a:rPr lang="en-US" sz="105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WITH € </a:t>
            </a:r>
            <a:r>
              <a:rPr lang="en-US" sz="105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70 </a:t>
            </a:r>
            <a:r>
              <a:rPr lang="en-US" sz="105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MILLION OF THE  </a:t>
            </a:r>
            <a:r>
              <a:rPr lang="en-US" sz="105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DEVELOPMENT COSTS </a:t>
            </a:r>
            <a:r>
              <a:rPr lang="en-US" sz="105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€ </a:t>
            </a:r>
            <a:r>
              <a:rPr lang="en-US" sz="105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143 MILLION, INCLUDING URBANIZED LANDS</a:t>
            </a:r>
            <a:r>
              <a:rPr lang="en-US" sz="105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.</a:t>
            </a:r>
          </a:p>
          <a:p>
            <a:pPr marL="171450" indent="-171450" algn="just">
              <a:buFontTx/>
              <a:buChar char="-"/>
            </a:pPr>
            <a:endParaRPr lang="es-ES" sz="1050" b="1" dirty="0" smtClean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  <a:p>
            <a:pPr marL="171450" indent="-171450" algn="just">
              <a:buFontTx/>
              <a:buChar char="-"/>
            </a:pPr>
            <a:r>
              <a:rPr lang="es-ES" sz="105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THE COST OF THAT LOAN WILL ONLY IMPACT THE FAMILIES IN THE FORM OF RENTS</a:t>
            </a:r>
            <a:r>
              <a:rPr lang="es-ES" sz="105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, (FROM </a:t>
            </a:r>
            <a:r>
              <a:rPr lang="es-ES" sz="105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€ 250 TO €400 PER MONTH TO BE AFFORADABLE).</a:t>
            </a:r>
            <a:endParaRPr lang="es-ES" sz="1050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42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466768"/>
            <a:ext cx="4896544" cy="27957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761" y="6452633"/>
            <a:ext cx="1152128" cy="307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7704320" cy="3108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79510" y="34731"/>
            <a:ext cx="85689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ACHIVEMENTS OF 9 DEVELOPEMETS IN SUP.T-8 UNIVERSIDAD, MÁLAGA. ( SPAIN)</a:t>
            </a:r>
          </a:p>
          <a:p>
            <a:pPr algn="ctr"/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-</a:t>
            </a:r>
            <a:r>
              <a:rPr lang="es-ES" sz="12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SUSTAINABLE PAY BACK ( INTEREST AND LOAN) TO EIB. </a:t>
            </a:r>
          </a:p>
          <a:p>
            <a:pPr algn="ctr"/>
            <a:r>
              <a:rPr lang="es-ES" sz="12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-ENERGY PERFORMANCE OF NEW BUILD UNITS, AT LEAST RATING (B)</a:t>
            </a:r>
          </a:p>
          <a:p>
            <a:pPr algn="ctr"/>
            <a:endParaRPr lang="es-ES" sz="1600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4077071"/>
            <a:ext cx="3873959" cy="2275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716016" y="4005065"/>
            <a:ext cx="3671873" cy="283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PROJETS BENEFITS AND CONTRIBUTION OF EIB WITH THE MALAGA CITIZENS:</a:t>
            </a:r>
          </a:p>
          <a:p>
            <a:endParaRPr lang="es-ES" sz="1050" b="1" dirty="0" smtClean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171450" indent="-171450" algn="just">
              <a:buFont typeface="Arial" charset="0"/>
              <a:buChar char="•"/>
            </a:pPr>
            <a:r>
              <a:rPr lang="es-ES" sz="9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CREATE A COMPLETE COMMUNITY OF EFFICIENT BUILDINGS IN A LOCATION WITH GOOD COMUNICATIONS,  WITH SPACES EQUIPPED WITH PARKS, SCHOOLS, COMUNITY CENTERS …</a:t>
            </a:r>
          </a:p>
          <a:p>
            <a:pPr marL="171450" indent="-171450" algn="just">
              <a:buFont typeface="Arial" charset="0"/>
              <a:buChar char="•"/>
            </a:pPr>
            <a:endParaRPr lang="es-ES" sz="900" dirty="0" smtClean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171450" indent="-171450" algn="just">
              <a:buFont typeface="Arial" charset="0"/>
              <a:buChar char="•"/>
            </a:pPr>
            <a:r>
              <a:rPr lang="es-ES" sz="9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ALLOWING YOUNG GENERATIONS TO START THEIR LIFES “AFFORDABLE”.</a:t>
            </a:r>
          </a:p>
          <a:p>
            <a:pPr marL="171450" indent="-171450" algn="just">
              <a:buFont typeface="Arial" charset="0"/>
              <a:buChar char="•"/>
            </a:pPr>
            <a:endParaRPr lang="es-ES" sz="900" dirty="0" smtClean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171450" indent="-171450" algn="just">
              <a:buFont typeface="Arial" charset="0"/>
              <a:buChar char="•"/>
            </a:pPr>
            <a:r>
              <a:rPr lang="es-ES" sz="9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ENERGY EFFICIENCY THAT WILL PROVIDE A MORE SUSTAINABLE LIFE FOR THE FAMILIES.</a:t>
            </a:r>
          </a:p>
          <a:p>
            <a:pPr marL="171450" indent="-171450" algn="just">
              <a:buFont typeface="Arial" charset="0"/>
              <a:buChar char="•"/>
            </a:pPr>
            <a:endParaRPr lang="es-ES" sz="900" dirty="0" smtClean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171450" indent="-171450" algn="just">
              <a:buFont typeface="Arial" charset="0"/>
              <a:buChar char="•"/>
            </a:pPr>
            <a:r>
              <a:rPr lang="es-ES" sz="9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POSITIVE PROJETS WITH BENEFITS FOR THE CITY,  WITH SUSTAINABILITY ON BOTH THE LONG-TERM FINANCIAL OPERATION, SINCE THE LOAN IS PAID WITH RENTAL INCOME</a:t>
            </a:r>
            <a:r>
              <a:rPr lang="es-ES" sz="9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.</a:t>
            </a:r>
          </a:p>
          <a:p>
            <a:pPr marL="171450" indent="-171450">
              <a:buFont typeface="Arial" charset="0"/>
              <a:buChar char="•"/>
            </a:pPr>
            <a:endParaRPr lang="es-ES" sz="1050" b="1" dirty="0" smtClean="0">
              <a:latin typeface="Century Gothic" panose="020B0502020202020204" pitchFamily="34" charset="0"/>
            </a:endParaRPr>
          </a:p>
          <a:p>
            <a:endParaRPr lang="es-ES" sz="105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32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349650" cy="685800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259632" y="548680"/>
            <a:ext cx="7020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8084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37312"/>
            <a:ext cx="6768752" cy="487137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165304"/>
            <a:ext cx="2092661" cy="559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187624" y="2564904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1043608" y="2749570"/>
            <a:ext cx="7056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THANKS YOU</a:t>
            </a:r>
          </a:p>
          <a:p>
            <a:pPr algn="ctr"/>
            <a:endParaRPr lang="es-E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FOR FURTHER INFORMATION PLEASE CONTACT THIS EMAIL</a:t>
            </a:r>
          </a:p>
          <a:p>
            <a:pPr algn="ctr"/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mjvillegas@malaga.eu</a:t>
            </a:r>
            <a:endParaRPr lang="es-E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43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</TotalTime>
  <Words>324</Words>
  <Application>Microsoft Office PowerPoint</Application>
  <PresentationFormat>Presentación en pantalla (4:3)</PresentationFormat>
  <Paragraphs>37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Villegas Muñoz, Mª José</dc:creator>
  <cp:lastModifiedBy>Villegas Muñoz, Mª José</cp:lastModifiedBy>
  <cp:revision>36</cp:revision>
  <cp:lastPrinted>2020-03-02T11:25:27Z</cp:lastPrinted>
  <dcterms:created xsi:type="dcterms:W3CDTF">2020-03-02T10:13:36Z</dcterms:created>
  <dcterms:modified xsi:type="dcterms:W3CDTF">2020-03-03T13:42:35Z</dcterms:modified>
</cp:coreProperties>
</file>